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4" r:id="rId3"/>
    <p:sldId id="310" r:id="rId4"/>
    <p:sldId id="311" r:id="rId5"/>
    <p:sldId id="312" r:id="rId6"/>
    <p:sldId id="263" r:id="rId7"/>
    <p:sldId id="268" r:id="rId8"/>
    <p:sldId id="296" r:id="rId9"/>
    <p:sldId id="262" r:id="rId10"/>
    <p:sldId id="264" r:id="rId11"/>
    <p:sldId id="265" r:id="rId12"/>
    <p:sldId id="266" r:id="rId13"/>
    <p:sldId id="269" r:id="rId14"/>
    <p:sldId id="271" r:id="rId15"/>
    <p:sldId id="270" r:id="rId16"/>
    <p:sldId id="272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51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0000"/>
    <a:srgbClr val="8388FC"/>
    <a:srgbClr val="DBDBEE"/>
    <a:srgbClr val="FF8000"/>
    <a:srgbClr val="E3E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14" y="108"/>
      </p:cViewPr>
      <p:guideLst>
        <p:guide orient="horz" pos="3648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44" d="100"/>
          <a:sy n="144" d="100"/>
        </p:scale>
        <p:origin x="-342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EBD95AC-7206-4BBB-99EE-3430CB4930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Dalhousie CSCI 3172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71B4241-4053-45BC-BAA5-933E15AE203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Lecture: CSS Essentials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6A78F101-6E05-4DC2-8DF2-0894CB97A7B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Fall 2007–2008 version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147EF75A-C0F1-4DDC-88B5-43870B18C1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0DF3BD-E0EE-42A7-A544-9C3B5C1F15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2097932-F83A-41A4-84F7-D7D3FA8E62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Dalhousie CSCI 3172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B237BC8-86E6-4A3D-AA2B-1F46169AAB6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altLang="en-US"/>
              <a:t>Lecture: CSS Essentials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A2A6A8C-E0E0-4E2F-B6AB-298201300D0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B5EBB329-717A-418E-A0ED-550E6ED251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C6D61C52-9B80-4785-91CE-949594405A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Fall 2007–2008 version</a:t>
            </a: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811593B2-79A0-4D09-AF5D-AA3020896C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A13757-EF37-423E-8357-15353E0635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51" charset="0"/>
        <a:ea typeface="ＭＳ Ｐゴシック" pitchFamily="53" charset="-128"/>
        <a:cs typeface="ＭＳ Ｐゴシック" pitchFamily="5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51" charset="0"/>
        <a:ea typeface="ＭＳ Ｐゴシック" pitchFamily="5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51" charset="0"/>
        <a:ea typeface="ＭＳ Ｐゴシック" pitchFamily="5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51" charset="0"/>
        <a:ea typeface="ＭＳ Ｐゴシック" pitchFamily="5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51" charset="0"/>
        <a:ea typeface="ＭＳ Ｐゴシック" pitchFamily="5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9A8EC02-E359-45C9-BF6C-B9DEFEA8DA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4AF1864-E3FA-4955-8347-FD99CB940A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79FB57F4-FB49-4346-8609-2EBD05CBDA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8A1B6329-46EE-401E-BA92-A468E2566D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BB50CBC-7B46-4AFD-AF4A-58B72A520FD6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EA39D2FF-B4B3-495D-B821-9F00F94AD2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36001246-7BF0-4416-875B-381CC9097A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824AF02F-8A8E-4DF7-BCC9-D5F605A18D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6CE9661F-BD22-4AF6-AE1D-C8891E0136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79876" name="Rectangle 6">
            <a:extLst>
              <a:ext uri="{FF2B5EF4-FFF2-40B4-BE49-F238E27FC236}">
                <a16:creationId xmlns:a16="http://schemas.microsoft.com/office/drawing/2014/main" id="{21A2F951-49AF-4830-81C7-854945DC2D2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79877" name="Rectangle 7">
            <a:extLst>
              <a:ext uri="{FF2B5EF4-FFF2-40B4-BE49-F238E27FC236}">
                <a16:creationId xmlns:a16="http://schemas.microsoft.com/office/drawing/2014/main" id="{B05C4705-6B8D-446F-8B2B-A0D72ADFE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B043AD0-6BE1-4B93-BF6F-8301B8510128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79878" name="Rectangle 2">
            <a:extLst>
              <a:ext uri="{FF2B5EF4-FFF2-40B4-BE49-F238E27FC236}">
                <a16:creationId xmlns:a16="http://schemas.microsoft.com/office/drawing/2014/main" id="{9E988E73-43EE-45CA-BA11-238EA22A0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9" name="Rectangle 3">
            <a:extLst>
              <a:ext uri="{FF2B5EF4-FFF2-40B4-BE49-F238E27FC236}">
                <a16:creationId xmlns:a16="http://schemas.microsoft.com/office/drawing/2014/main" id="{709399A3-42CD-460B-BA01-FA308B427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7B915061-BC99-431C-AFEF-01A5B007CF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3303A6-96DE-485A-B1A1-BDA665E758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81924" name="Rectangle 6">
            <a:extLst>
              <a:ext uri="{FF2B5EF4-FFF2-40B4-BE49-F238E27FC236}">
                <a16:creationId xmlns:a16="http://schemas.microsoft.com/office/drawing/2014/main" id="{49CA9464-2E6E-47A7-BEAC-B251F61E39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81925" name="Rectangle 7">
            <a:extLst>
              <a:ext uri="{FF2B5EF4-FFF2-40B4-BE49-F238E27FC236}">
                <a16:creationId xmlns:a16="http://schemas.microsoft.com/office/drawing/2014/main" id="{E156180B-B22A-41AC-836B-5C4C5B231B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88A4C5-A872-431E-A16A-F93D923AFB7A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81926" name="Rectangle 2">
            <a:extLst>
              <a:ext uri="{FF2B5EF4-FFF2-40B4-BE49-F238E27FC236}">
                <a16:creationId xmlns:a16="http://schemas.microsoft.com/office/drawing/2014/main" id="{8DAEC637-42C9-4A03-BE3F-50F9FD6A40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>
            <a:extLst>
              <a:ext uri="{FF2B5EF4-FFF2-40B4-BE49-F238E27FC236}">
                <a16:creationId xmlns:a16="http://schemas.microsoft.com/office/drawing/2014/main" id="{6914BC18-41D9-4065-B7D7-992729986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7038B183-248C-4D90-82EB-C505AB3896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D64E6C1-1080-4081-8299-8D4EDCB21C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98308" name="Rectangle 6">
            <a:extLst>
              <a:ext uri="{FF2B5EF4-FFF2-40B4-BE49-F238E27FC236}">
                <a16:creationId xmlns:a16="http://schemas.microsoft.com/office/drawing/2014/main" id="{AAE6DCFF-DDB7-4796-8C4F-1A5975C0DE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98309" name="Rectangle 7">
            <a:extLst>
              <a:ext uri="{FF2B5EF4-FFF2-40B4-BE49-F238E27FC236}">
                <a16:creationId xmlns:a16="http://schemas.microsoft.com/office/drawing/2014/main" id="{3406C5AA-2302-4D5F-B875-B6412B7C09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B6B2D95-EDD7-44F2-AB9D-8D943946314E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98310" name="Rectangle 2">
            <a:extLst>
              <a:ext uri="{FF2B5EF4-FFF2-40B4-BE49-F238E27FC236}">
                <a16:creationId xmlns:a16="http://schemas.microsoft.com/office/drawing/2014/main" id="{866C3F39-1372-4621-A1E7-59361DFD0F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>
            <a:extLst>
              <a:ext uri="{FF2B5EF4-FFF2-40B4-BE49-F238E27FC236}">
                <a16:creationId xmlns:a16="http://schemas.microsoft.com/office/drawing/2014/main" id="{1E1A3E09-C154-4555-9C61-D75801D0B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EE47A610-C909-4AE6-A808-94BF0555F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5AE3B6B0-7020-463B-90B9-69A0F2FF3F5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102404" name="Rectangle 6">
            <a:extLst>
              <a:ext uri="{FF2B5EF4-FFF2-40B4-BE49-F238E27FC236}">
                <a16:creationId xmlns:a16="http://schemas.microsoft.com/office/drawing/2014/main" id="{724256BD-2C86-4996-A233-D0F1A4AE12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102405" name="Rectangle 7">
            <a:extLst>
              <a:ext uri="{FF2B5EF4-FFF2-40B4-BE49-F238E27FC236}">
                <a16:creationId xmlns:a16="http://schemas.microsoft.com/office/drawing/2014/main" id="{EF4F60A8-7BAC-4694-B088-0435E4A76F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4F2F524-C64A-4EAB-AEEA-04D37CB1627F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102406" name="Rectangle 2">
            <a:extLst>
              <a:ext uri="{FF2B5EF4-FFF2-40B4-BE49-F238E27FC236}">
                <a16:creationId xmlns:a16="http://schemas.microsoft.com/office/drawing/2014/main" id="{C042F45D-FF1E-4DCF-8AF2-1029A8216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7" name="Rectangle 3">
            <a:extLst>
              <a:ext uri="{FF2B5EF4-FFF2-40B4-BE49-F238E27FC236}">
                <a16:creationId xmlns:a16="http://schemas.microsoft.com/office/drawing/2014/main" id="{04E0CD87-F362-4538-B3B6-DD93CDF0F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3D36926-E34C-4811-9F2B-70CD6D7312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39C7C42-4E35-4834-8C40-9BB1EE75787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61444" name="Rectangle 6">
            <a:extLst>
              <a:ext uri="{FF2B5EF4-FFF2-40B4-BE49-F238E27FC236}">
                <a16:creationId xmlns:a16="http://schemas.microsoft.com/office/drawing/2014/main" id="{829E753D-EA73-4DA6-A190-3377B419EF0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61445" name="Rectangle 7">
            <a:extLst>
              <a:ext uri="{FF2B5EF4-FFF2-40B4-BE49-F238E27FC236}">
                <a16:creationId xmlns:a16="http://schemas.microsoft.com/office/drawing/2014/main" id="{0FCE4728-A4E3-4323-8CA0-589A78AC93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93E473D-ADB1-49A1-B6FA-19DAA71D0A14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61446" name="Rectangle 2">
            <a:extLst>
              <a:ext uri="{FF2B5EF4-FFF2-40B4-BE49-F238E27FC236}">
                <a16:creationId xmlns:a16="http://schemas.microsoft.com/office/drawing/2014/main" id="{0E14BD9B-1C13-4AF0-B01B-9314A9533C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7" name="Rectangle 3">
            <a:extLst>
              <a:ext uri="{FF2B5EF4-FFF2-40B4-BE49-F238E27FC236}">
                <a16:creationId xmlns:a16="http://schemas.microsoft.com/office/drawing/2014/main" id="{612430F4-5F9D-4FB6-ABE3-C0A6253BCE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6DC8146-60F6-4D75-BD37-9258320B4A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6F6BE35D-E5D7-43E1-BF27-55B2E3D1925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63492" name="Rectangle 6">
            <a:extLst>
              <a:ext uri="{FF2B5EF4-FFF2-40B4-BE49-F238E27FC236}">
                <a16:creationId xmlns:a16="http://schemas.microsoft.com/office/drawing/2014/main" id="{F50F57B1-DB2C-4F80-9ABB-AB19601F23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63493" name="Rectangle 7">
            <a:extLst>
              <a:ext uri="{FF2B5EF4-FFF2-40B4-BE49-F238E27FC236}">
                <a16:creationId xmlns:a16="http://schemas.microsoft.com/office/drawing/2014/main" id="{8C998514-E6D1-4CBC-AF03-B3BDA939B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8F2EE6-B953-4ADE-B9F2-5798EA508036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63494" name="Rectangle 2">
            <a:extLst>
              <a:ext uri="{FF2B5EF4-FFF2-40B4-BE49-F238E27FC236}">
                <a16:creationId xmlns:a16="http://schemas.microsoft.com/office/drawing/2014/main" id="{C83B3D4A-EBB4-4D8E-B9B1-1DD773AEE6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5" name="Rectangle 3">
            <a:extLst>
              <a:ext uri="{FF2B5EF4-FFF2-40B4-BE49-F238E27FC236}">
                <a16:creationId xmlns:a16="http://schemas.microsoft.com/office/drawing/2014/main" id="{C8545DBD-6A2A-4BB1-9AE7-2C9198D39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58D6828D-7E46-4351-A1E1-3586C879C0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E908469-D443-4B6F-A44C-591778DE52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65540" name="Rectangle 6">
            <a:extLst>
              <a:ext uri="{FF2B5EF4-FFF2-40B4-BE49-F238E27FC236}">
                <a16:creationId xmlns:a16="http://schemas.microsoft.com/office/drawing/2014/main" id="{A62CA6B8-748A-406A-A865-EA675A30E23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65541" name="Rectangle 7">
            <a:extLst>
              <a:ext uri="{FF2B5EF4-FFF2-40B4-BE49-F238E27FC236}">
                <a16:creationId xmlns:a16="http://schemas.microsoft.com/office/drawing/2014/main" id="{36809A1B-8573-4431-BFE4-9A52F6587D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C2E17B9-C154-4E48-86C8-BDE8397AF29A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65542" name="Rectangle 2">
            <a:extLst>
              <a:ext uri="{FF2B5EF4-FFF2-40B4-BE49-F238E27FC236}">
                <a16:creationId xmlns:a16="http://schemas.microsoft.com/office/drawing/2014/main" id="{18A2452C-5CA8-4AC3-B1B7-3A1B2FCFC2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3" name="Rectangle 3">
            <a:extLst>
              <a:ext uri="{FF2B5EF4-FFF2-40B4-BE49-F238E27FC236}">
                <a16:creationId xmlns:a16="http://schemas.microsoft.com/office/drawing/2014/main" id="{4F06B2D2-7A30-4488-BC9B-3F473BAA4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4B65B0F2-791A-4742-8ADF-71941AA8C7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22B4E408-1F10-48E1-BB49-7541F9EA1D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67588" name="Rectangle 6">
            <a:extLst>
              <a:ext uri="{FF2B5EF4-FFF2-40B4-BE49-F238E27FC236}">
                <a16:creationId xmlns:a16="http://schemas.microsoft.com/office/drawing/2014/main" id="{420810D6-8A17-45CA-B8C7-10AF13BE96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67589" name="Rectangle 7">
            <a:extLst>
              <a:ext uri="{FF2B5EF4-FFF2-40B4-BE49-F238E27FC236}">
                <a16:creationId xmlns:a16="http://schemas.microsoft.com/office/drawing/2014/main" id="{9D762C84-1AEA-4B60-ABE3-BFA3057CB6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FB5E1B9-A1BA-4116-BCB0-6C34499C367B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67590" name="Rectangle 2">
            <a:extLst>
              <a:ext uri="{FF2B5EF4-FFF2-40B4-BE49-F238E27FC236}">
                <a16:creationId xmlns:a16="http://schemas.microsoft.com/office/drawing/2014/main" id="{7871D2BC-9122-41F8-AD42-4257C9C456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1" name="Rectangle 3">
            <a:extLst>
              <a:ext uri="{FF2B5EF4-FFF2-40B4-BE49-F238E27FC236}">
                <a16:creationId xmlns:a16="http://schemas.microsoft.com/office/drawing/2014/main" id="{2F236394-26C9-4AD8-B88D-49216F593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7A5C06C3-7E69-4B1C-B5B0-F859E12E72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CA3D7E1-2098-42DE-AC36-9CE1772343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69636" name="Rectangle 6">
            <a:extLst>
              <a:ext uri="{FF2B5EF4-FFF2-40B4-BE49-F238E27FC236}">
                <a16:creationId xmlns:a16="http://schemas.microsoft.com/office/drawing/2014/main" id="{15050EF1-AFD4-4F4B-9CF7-66E938F4AF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69637" name="Rectangle 7">
            <a:extLst>
              <a:ext uri="{FF2B5EF4-FFF2-40B4-BE49-F238E27FC236}">
                <a16:creationId xmlns:a16="http://schemas.microsoft.com/office/drawing/2014/main" id="{599736FA-D886-4903-9DFD-B43396A8B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00A7E68-3D23-4E65-A278-27AB04436F62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69638" name="Rectangle 2">
            <a:extLst>
              <a:ext uri="{FF2B5EF4-FFF2-40B4-BE49-F238E27FC236}">
                <a16:creationId xmlns:a16="http://schemas.microsoft.com/office/drawing/2014/main" id="{27898F4D-F42F-480E-AD18-A676A2D96F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9" name="Rectangle 3">
            <a:extLst>
              <a:ext uri="{FF2B5EF4-FFF2-40B4-BE49-F238E27FC236}">
                <a16:creationId xmlns:a16="http://schemas.microsoft.com/office/drawing/2014/main" id="{A7B8A3AC-3EC8-4521-B3AE-4385AF972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7E9860CF-388F-4584-AC41-967641D615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A9F47DA-8AEA-4881-83B0-D59D3D0B112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71684" name="Rectangle 6">
            <a:extLst>
              <a:ext uri="{FF2B5EF4-FFF2-40B4-BE49-F238E27FC236}">
                <a16:creationId xmlns:a16="http://schemas.microsoft.com/office/drawing/2014/main" id="{0F68E41C-486B-45B9-8858-4C116D2257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71685" name="Rectangle 7">
            <a:extLst>
              <a:ext uri="{FF2B5EF4-FFF2-40B4-BE49-F238E27FC236}">
                <a16:creationId xmlns:a16="http://schemas.microsoft.com/office/drawing/2014/main" id="{781B4C84-D745-46BE-BA1C-D7FF1D14FD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88778AC-B9A2-4C63-AF59-E601F09DABE1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71686" name="Rectangle 2">
            <a:extLst>
              <a:ext uri="{FF2B5EF4-FFF2-40B4-BE49-F238E27FC236}">
                <a16:creationId xmlns:a16="http://schemas.microsoft.com/office/drawing/2014/main" id="{7234CFF3-2300-49CA-9055-BD077CB4CC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7" name="Rectangle 3">
            <a:extLst>
              <a:ext uri="{FF2B5EF4-FFF2-40B4-BE49-F238E27FC236}">
                <a16:creationId xmlns:a16="http://schemas.microsoft.com/office/drawing/2014/main" id="{C8DFEB0D-99FD-4905-9AA7-319B226F9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278E7DE-9B77-44D6-BAC2-36F05A2001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AA00AB8-6585-49A2-AD44-5260A1815C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73732" name="Rectangle 6">
            <a:extLst>
              <a:ext uri="{FF2B5EF4-FFF2-40B4-BE49-F238E27FC236}">
                <a16:creationId xmlns:a16="http://schemas.microsoft.com/office/drawing/2014/main" id="{AB8EBA7D-A4BB-4E23-B147-6F2A37F5C1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73733" name="Rectangle 7">
            <a:extLst>
              <a:ext uri="{FF2B5EF4-FFF2-40B4-BE49-F238E27FC236}">
                <a16:creationId xmlns:a16="http://schemas.microsoft.com/office/drawing/2014/main" id="{C702B8C7-02AD-48DB-902C-487DF9295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98EC07F-8293-4FED-BA43-DEB20F9A0CB2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73734" name="Rectangle 2">
            <a:extLst>
              <a:ext uri="{FF2B5EF4-FFF2-40B4-BE49-F238E27FC236}">
                <a16:creationId xmlns:a16="http://schemas.microsoft.com/office/drawing/2014/main" id="{97A2F8D1-9C2C-47F8-A747-70266FB1B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5" name="Rectangle 3">
            <a:extLst>
              <a:ext uri="{FF2B5EF4-FFF2-40B4-BE49-F238E27FC236}">
                <a16:creationId xmlns:a16="http://schemas.microsoft.com/office/drawing/2014/main" id="{6A2D092A-22FF-4D6B-9E4B-AD86286605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772B54F9-E02C-4DB8-8EDD-EF26147A8D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Dalhousie CSCI 3172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723B4B3-5DEE-4A96-8A4B-10D268DE8FC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Lecture: CSS Essentials</a:t>
            </a:r>
          </a:p>
        </p:txBody>
      </p:sp>
      <p:sp>
        <p:nvSpPr>
          <p:cNvPr id="77828" name="Rectangle 6">
            <a:extLst>
              <a:ext uri="{FF2B5EF4-FFF2-40B4-BE49-F238E27FC236}">
                <a16:creationId xmlns:a16="http://schemas.microsoft.com/office/drawing/2014/main" id="{8EAEA8E1-C6C3-4451-A9A1-922F6F0656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Fall 2007–2008 version</a:t>
            </a:r>
          </a:p>
        </p:txBody>
      </p:sp>
      <p:sp>
        <p:nvSpPr>
          <p:cNvPr id="77829" name="Rectangle 7">
            <a:extLst>
              <a:ext uri="{FF2B5EF4-FFF2-40B4-BE49-F238E27FC236}">
                <a16:creationId xmlns:a16="http://schemas.microsoft.com/office/drawing/2014/main" id="{B14EE827-DDE3-4902-97B8-CFA4C2FF8F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7181C0E-D7A1-4733-9312-1C330564B53D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77830" name="Rectangle 2">
            <a:extLst>
              <a:ext uri="{FF2B5EF4-FFF2-40B4-BE49-F238E27FC236}">
                <a16:creationId xmlns:a16="http://schemas.microsoft.com/office/drawing/2014/main" id="{B66E53E0-08C9-4504-8B74-24E82203F7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31" name="Rectangle 3">
            <a:extLst>
              <a:ext uri="{FF2B5EF4-FFF2-40B4-BE49-F238E27FC236}">
                <a16:creationId xmlns:a16="http://schemas.microsoft.com/office/drawing/2014/main" id="{254DA2B7-8558-4688-839F-4EA929FAC3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From slides to accompany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Internet &amp; World Wide Web: How to Program by 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Dietel, et al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published by Prentice-Hall in 2000.</a:t>
            </a:r>
          </a:p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306-53DA-44FE-A81A-C8C7164DB0B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38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4AE7-3136-4284-BD70-354BF81ADE7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30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57EB-B2CF-437B-ABFD-51D226E638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81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D26F-6087-4B14-A6BF-E82D8D9FA3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05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BF0DF-FA09-43B4-A07C-D871DEE806E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11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0241D-8DE9-489A-8880-A76C2D68BB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21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14315-FDC2-4FEF-A38A-1F321782C1B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34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BEA6-F542-4464-9945-BBD731C372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52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B18A-8382-41F1-9809-2BB8F73C3D1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37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64E84E-1881-4647-AC7B-A3A7FCFAFE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31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068BC-62AA-4077-A94C-3E440D5AFE9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70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8C8192-8A0F-4CCF-BC85-45A2DB148B9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20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olors/colors_names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Web_colors" TargetMode="External"/><Relationship Id="rId4" Type="http://schemas.openxmlformats.org/officeDocument/2006/relationships/hyperlink" Target="https://htmlcolorcodes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.dal.ca/~jamie/course/CS/3172/Materials/Lecture/HTML/JonGunderson/lecture09/slide20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.dal.ca/~jamie/course/CS/3172/Materials/Lecture/HTML/JonGunderson/lecture09/slide11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dal.ca/~jamie/course/CS/3172/Materials/examples/CSS/centre/centr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dal.ca/~jamie/course/CS/3172/Materials/examples/CSS/buttons/example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.org/StyleSheets/Core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tandardista.com/css3/css-specificity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dal.ca/~jamie/course/CS/3172/Materials/examples/CSS/simple/on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Style/Examples/007/units.e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9178FA5-24F0-4E0E-AE95-BE9A62522E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More CSS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06679FF-1889-4548-8CC9-4E8421717F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COMP 3700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>
            <a:extLst>
              <a:ext uri="{FF2B5EF4-FFF2-40B4-BE49-F238E27FC236}">
                <a16:creationId xmlns:a16="http://schemas.microsoft.com/office/drawing/2014/main" id="{9C47B017-43D4-4BB5-8278-99A34BE201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Visual Formatting: Colors</a:t>
            </a: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1FAC6B7E-B690-4ED9-81FC-BD1DC5F4D6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How </a:t>
            </a:r>
            <a:r>
              <a:rPr lang="en-US" altLang="en-US">
                <a:ea typeface="ＭＳ Ｐゴシック" panose="020B0600070205080204" pitchFamily="34" charset="-128"/>
              </a:rPr>
              <a:t>to specify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  <a:hlinkClick r:id="rId3"/>
              </a:rPr>
              <a:t>140 </a:t>
            </a: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Predefined names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  <a:hlinkClick r:id="rId4"/>
              </a:rPr>
              <a:t>Colors and the Web</a:t>
            </a:r>
            <a:endParaRPr lang="en-US" altLang="en-US">
              <a:ea typeface="ＭＳ Ｐゴシック" panose="020B0600070205080204" pitchFamily="34" charset="-128"/>
              <a:hlinkClick r:id="rId3"/>
            </a:endParaRP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RGB values</a:t>
            </a:r>
          </a:p>
          <a:p>
            <a:r>
              <a:rPr lang="en-US" altLang="en-US">
                <a:ea typeface="ＭＳ Ｐゴシック" panose="020B0600070205080204" pitchFamily="34" charset="-128"/>
                <a:hlinkClick r:id="rId5"/>
              </a:rPr>
              <a:t>Wikipedia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BEDDB-F3C6-4EF3-A7BB-78037BB6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838FEA5-4CF8-4453-A00E-FB547369CD3E}" type="slidenum">
              <a:rPr lang="en-US" altLang="en-US" sz="1000">
                <a:latin typeface="Arial" panose="020B0604020202020204" pitchFamily="34" charset="0"/>
              </a:rPr>
              <a:pPr eaLnBrk="1" hangingPunct="1"/>
              <a:t>10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>
            <a:extLst>
              <a:ext uri="{FF2B5EF4-FFF2-40B4-BE49-F238E27FC236}">
                <a16:creationId xmlns:a16="http://schemas.microsoft.com/office/drawing/2014/main" id="{D80E5E12-B93F-449A-A6DD-C67493044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Visual Formatting: Colors </a:t>
            </a:r>
            <a:r>
              <a:rPr lang="en-US" altLang="en-US" sz="2000">
                <a:ea typeface="ＭＳ Ｐゴシック" panose="020B0600070205080204" pitchFamily="34" charset="-128"/>
              </a:rPr>
              <a:t>(cont.)</a:t>
            </a:r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2B14381D-F059-4448-890C-D82FDA805A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Major properties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background-color</a:t>
            </a:r>
          </a:p>
          <a:p>
            <a:pPr lvl="1" eaLnBrk="1" hangingPunct="1"/>
            <a:r>
              <a:rPr lang="en-US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color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transparent </a:t>
            </a:r>
            <a:r>
              <a:rPr lang="en-US" altLang="en-US">
                <a:ea typeface="ＭＳ Ｐゴシック" panose="020B0600070205080204" pitchFamily="34" charset="-128"/>
              </a:rPr>
              <a:t>and</a:t>
            </a:r>
            <a:r>
              <a:rPr lang="en-US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 inherit </a:t>
            </a:r>
            <a:r>
              <a:rPr lang="en-US" altLang="en-US">
                <a:ea typeface="ＭＳ Ｐゴシック" panose="020B0600070205080204" pitchFamily="34" charset="-128"/>
              </a:rPr>
              <a:t>values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0A3E-CF1C-4836-AEF9-A7B69A5C0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3E9048-45F0-4BB4-89C8-D800F0AA8DDB}" type="slidenum">
              <a:rPr lang="en-US" altLang="en-US" sz="1000"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>
            <a:extLst>
              <a:ext uri="{FF2B5EF4-FFF2-40B4-BE49-F238E27FC236}">
                <a16:creationId xmlns:a16="http://schemas.microsoft.com/office/drawing/2014/main" id="{B660BC2B-93E1-4200-BD88-71512D075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Visual Formatting: Images</a:t>
            </a: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D17E0003-82E5-4724-8043-3653AC4F08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position</a:t>
            </a:r>
            <a:r>
              <a:rPr lang="en-US" altLang="en-US" dirty="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static</a:t>
            </a:r>
            <a:r>
              <a:rPr lang="en-US" altLang="en-US" sz="2200" dirty="0">
                <a:ea typeface="ＭＳ Ｐゴシック" panose="020B0600070205080204" pitchFamily="34" charset="-128"/>
              </a:rPr>
              <a:t>,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relative</a:t>
            </a:r>
            <a:r>
              <a:rPr lang="en-US" altLang="en-US" sz="2200" dirty="0">
                <a:ea typeface="ＭＳ Ｐゴシック" panose="020B0600070205080204" pitchFamily="34" charset="-128"/>
              </a:rPr>
              <a:t>,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absolute</a:t>
            </a:r>
            <a:r>
              <a:rPr lang="en-US" altLang="en-US" sz="2200" dirty="0">
                <a:ea typeface="ＭＳ Ｐゴシック" panose="020B0600070205080204" pitchFamily="34" charset="-128"/>
              </a:rPr>
              <a:t>,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fixed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Static </a:t>
            </a:r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</a:rPr>
              <a:t>— normal elements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</a:rPr>
              <a:t>Relative — translate from usual position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</a:rPr>
              <a:t>Absolute — scroll with the page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</a:rPr>
              <a:t>Fixed — like absolute, but don't scroll away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</a:rPr>
              <a:t>Example: </a:t>
            </a:r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  <a:hlinkClick r:id="rId3"/>
              </a:rPr>
              <a:t>Jon Gunderson</a:t>
            </a:r>
            <a:endParaRPr lang="en-US" altLang="en-US" dirty="0">
              <a:ea typeface="ＭＳ Ｐゴシック" panose="020B0600070205080204" pitchFamily="34" charset="-128"/>
              <a:cs typeface="Tahoma" panose="020B060403050404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FB21E-3C6E-4F7C-B461-AE1CCDB25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388E65F-5DB6-47F2-BD71-BC760E128C9E}" type="slidenum">
              <a:rPr lang="en-US" altLang="en-US" sz="1000"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>
            <a:extLst>
              <a:ext uri="{FF2B5EF4-FFF2-40B4-BE49-F238E27FC236}">
                <a16:creationId xmlns:a16="http://schemas.microsoft.com/office/drawing/2014/main" id="{D91B87C1-065A-4B66-AA9C-495D4ADF78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Visual Formatting: Box Model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EEFB83D-B05F-48F6-8F03-C26A541FF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B511C78-D49A-45B2-89ED-3AE66173B1A3}" type="slidenum">
              <a:rPr lang="en-US" altLang="en-US" sz="1000">
                <a:latin typeface="Arial" panose="020B0604020202020204" pitchFamily="34" charset="0"/>
              </a:rPr>
              <a:pPr eaLnBrk="1" hangingPunct="1"/>
              <a:t>13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pic>
        <p:nvPicPr>
          <p:cNvPr id="76804" name="Picture 11" descr="BOXMODEL">
            <a:extLst>
              <a:ext uri="{FF2B5EF4-FFF2-40B4-BE49-F238E27FC236}">
                <a16:creationId xmlns:a16="http://schemas.microsoft.com/office/drawing/2014/main" id="{F4A687BD-75FF-40EF-B6B1-B73D713E1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2446338"/>
            <a:ext cx="3325813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5" name="Text Box 12">
            <a:extLst>
              <a:ext uri="{FF2B5EF4-FFF2-40B4-BE49-F238E27FC236}">
                <a16:creationId xmlns:a16="http://schemas.microsoft.com/office/drawing/2014/main" id="{A49E4E29-A191-4039-AF76-C28A9D8F9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667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</a:p>
        </p:txBody>
      </p:sp>
      <p:sp>
        <p:nvSpPr>
          <p:cNvPr id="76806" name="Text Box 13">
            <a:extLst>
              <a:ext uri="{FF2B5EF4-FFF2-40B4-BE49-F238E27FC236}">
                <a16:creationId xmlns:a16="http://schemas.microsoft.com/office/drawing/2014/main" id="{0108BDCC-09BF-464F-A2F5-EA6F29261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276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Border</a:t>
            </a:r>
          </a:p>
        </p:txBody>
      </p:sp>
      <p:sp>
        <p:nvSpPr>
          <p:cNvPr id="76807" name="Text Box 14">
            <a:extLst>
              <a:ext uri="{FF2B5EF4-FFF2-40B4-BE49-F238E27FC236}">
                <a16:creationId xmlns:a16="http://schemas.microsoft.com/office/drawing/2014/main" id="{DF229620-CC03-41F8-9464-8DA5ACD41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900488"/>
            <a:ext cx="167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Padding</a:t>
            </a:r>
          </a:p>
        </p:txBody>
      </p:sp>
      <p:sp>
        <p:nvSpPr>
          <p:cNvPr id="76808" name="Line 15">
            <a:extLst>
              <a:ext uri="{FF2B5EF4-FFF2-40B4-BE49-F238E27FC236}">
                <a16:creationId xmlns:a16="http://schemas.microsoft.com/office/drawing/2014/main" id="{FD2ECDFF-9B01-48F5-AA78-A06F4B7B03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09" name="Line 16">
            <a:extLst>
              <a:ext uri="{FF2B5EF4-FFF2-40B4-BE49-F238E27FC236}">
                <a16:creationId xmlns:a16="http://schemas.microsoft.com/office/drawing/2014/main" id="{4AC81C16-CE88-4485-8CC1-D950633A13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10" name="Line 17">
            <a:extLst>
              <a:ext uri="{FF2B5EF4-FFF2-40B4-BE49-F238E27FC236}">
                <a16:creationId xmlns:a16="http://schemas.microsoft.com/office/drawing/2014/main" id="{F15CD85D-8ADD-47AF-88DA-3A86BFA13D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86400" y="37338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11" name="Text Box 18">
            <a:extLst>
              <a:ext uri="{FF2B5EF4-FFF2-40B4-BE49-F238E27FC236}">
                <a16:creationId xmlns:a16="http://schemas.microsoft.com/office/drawing/2014/main" id="{55E425D8-4C90-43BE-BBD5-5E06FFC73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Figure from materials © by Dietel, Dietel, and Nieto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>
            <a:extLst>
              <a:ext uri="{FF2B5EF4-FFF2-40B4-BE49-F238E27FC236}">
                <a16:creationId xmlns:a16="http://schemas.microsoft.com/office/drawing/2014/main" id="{B917B634-F2E4-4411-A626-EEFB091E02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Borders? Do we have borders!</a:t>
            </a:r>
          </a:p>
        </p:txBody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9D96F79C-D207-49B7-84B3-CBE24A2FEE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Four types again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Can all be set at once with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border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See </a:t>
            </a: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Border slides</a:t>
            </a:r>
            <a:r>
              <a:rPr lang="en-US" altLang="en-US" dirty="0">
                <a:ea typeface="ＭＳ Ｐゴシック" panose="020B0600070205080204" pitchFamily="34" charset="-128"/>
              </a:rPr>
              <a:t> by Jon Gunderson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94027-3396-4EBB-8250-B13FC1A7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EC7B447-7B20-4C0B-80F6-E226914BC7EA}" type="slidenum">
              <a:rPr lang="en-US" altLang="en-US" sz="1000"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>
            <a:extLst>
              <a:ext uri="{FF2B5EF4-FFF2-40B4-BE49-F238E27FC236}">
                <a16:creationId xmlns:a16="http://schemas.microsoft.com/office/drawing/2014/main" id="{53909057-BCCF-4BD2-B5F9-2E2D66146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Box Model (Cont.)</a:t>
            </a:r>
          </a:p>
        </p:txBody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CE83C2C6-5BE8-4F89-A318-D2B9E3D490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Padding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Size in %, em, or ex for 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>
                <a:latin typeface="Courier New" panose="02070309020205020404" pitchFamily="49" charset="0"/>
                <a:ea typeface="ＭＳ Ｐゴシック" panose="020B0600070205080204" pitchFamily="34" charset="-128"/>
              </a:rPr>
              <a:t>padding-top</a:t>
            </a:r>
            <a:r>
              <a:rPr lang="en-US" altLang="en-US" sz="2000">
                <a:ea typeface="ＭＳ Ｐゴシック" panose="020B0600070205080204" pitchFamily="34" charset="-128"/>
              </a:rPr>
              <a:t>, </a:t>
            </a:r>
            <a:r>
              <a:rPr lang="en-US" altLang="en-US" sz="1800">
                <a:latin typeface="Courier New" panose="02070309020205020404" pitchFamily="49" charset="0"/>
                <a:ea typeface="ＭＳ Ｐゴシック" panose="020B0600070205080204" pitchFamily="34" charset="-128"/>
              </a:rPr>
              <a:t>padding-right</a:t>
            </a:r>
            <a:r>
              <a:rPr lang="en-US" altLang="en-US" sz="2000">
                <a:ea typeface="ＭＳ Ｐゴシック" panose="020B0600070205080204" pitchFamily="34" charset="-128"/>
              </a:rPr>
              <a:t>, </a:t>
            </a:r>
            <a:r>
              <a:rPr lang="en-US" altLang="en-US" sz="1800">
                <a:latin typeface="Courier New" panose="02070309020205020404" pitchFamily="49" charset="0"/>
                <a:ea typeface="ＭＳ Ｐゴシック" panose="020B0600070205080204" pitchFamily="34" charset="-128"/>
              </a:rPr>
              <a:t>padding-bottom</a:t>
            </a:r>
            <a:r>
              <a:rPr lang="en-US" altLang="en-US" sz="2000">
                <a:ea typeface="ＭＳ Ｐゴシック" panose="020B0600070205080204" pitchFamily="34" charset="-128"/>
              </a:rPr>
              <a:t>, </a:t>
            </a:r>
            <a:r>
              <a:rPr lang="en-US" altLang="en-US" sz="1800">
                <a:latin typeface="Courier New" panose="02070309020205020404" pitchFamily="49" charset="0"/>
                <a:ea typeface="ＭＳ Ｐゴシック" panose="020B0600070205080204" pitchFamily="34" charset="-128"/>
              </a:rPr>
              <a:t>padding-left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>
                <a:ea typeface="ＭＳ Ｐゴシック" panose="020B0600070205080204" pitchFamily="34" charset="-128"/>
              </a:rPr>
              <a:t>Mnemonic: TRouBLe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Set all at once with </a:t>
            </a:r>
            <a:r>
              <a:rPr lang="en-US" altLang="en-US" sz="1800">
                <a:latin typeface="Courier New" panose="02070309020205020404" pitchFamily="49" charset="0"/>
                <a:ea typeface="ＭＳ Ｐゴシック" panose="020B0600070205080204" pitchFamily="34" charset="-128"/>
              </a:rPr>
              <a:t>padding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180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Margin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Similar to padding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But can also be </a:t>
            </a:r>
            <a:r>
              <a:rPr lang="en-US" altLang="en-US" sz="1800">
                <a:latin typeface="Courier New" panose="02070309020205020404" pitchFamily="49" charset="0"/>
                <a:ea typeface="ＭＳ Ｐゴシック" panose="020B0600070205080204" pitchFamily="34" charset="-128"/>
              </a:rPr>
              <a:t>auto</a:t>
            </a:r>
            <a:endParaRPr lang="en-US" altLang="en-US" sz="2000"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>
                <a:ea typeface="ＭＳ Ｐゴシック" panose="020B0600070205080204" pitchFamily="34" charset="-128"/>
                <a:cs typeface="Tahoma" panose="020B0604030504040204" pitchFamily="34" charset="0"/>
              </a:rPr>
              <a:t>see </a:t>
            </a:r>
            <a:r>
              <a:rPr lang="en-US" altLang="en-US" sz="1900">
                <a:ea typeface="ＭＳ Ｐゴシック" panose="020B0600070205080204" pitchFamily="34" charset="-128"/>
                <a:cs typeface="Tahoma" panose="020B0604030504040204" pitchFamily="34" charset="0"/>
                <a:hlinkClick r:id="rId3"/>
              </a:rPr>
              <a:t>centring</a:t>
            </a:r>
            <a:r>
              <a:rPr lang="en-US" altLang="en-US" sz="1900">
                <a:ea typeface="ＭＳ Ｐゴシック" panose="020B0600070205080204" pitchFamily="34" charset="-128"/>
                <a:cs typeface="Tahoma" panose="020B0604030504040204" pitchFamily="34" charset="0"/>
              </a:rPr>
              <a:t> example</a:t>
            </a:r>
            <a:endParaRPr lang="en-US" altLang="en-US" sz="190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AF1E1FA-8615-437C-8852-3823E6A6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3E24741-D822-4134-84BC-08F551B4D1EB}" type="slidenum">
              <a:rPr lang="en-US" altLang="en-US" sz="1000"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21508" name="AutoShape 4">
            <a:extLst>
              <a:ext uri="{FF2B5EF4-FFF2-40B4-BE49-F238E27FC236}">
                <a16:creationId xmlns:a16="http://schemas.microsoft.com/office/drawing/2014/main" id="{F580EA80-AC67-4F66-B39F-CEAD290E9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429000"/>
            <a:ext cx="3276600" cy="2819400"/>
          </a:xfrm>
          <a:prstGeom prst="octagon">
            <a:avLst>
              <a:gd name="adj" fmla="val 29287"/>
            </a:avLst>
          </a:prstGeom>
          <a:gradFill rotWithShape="0">
            <a:gsLst>
              <a:gs pos="0">
                <a:srgbClr val="FFEBFA">
                  <a:alpha val="85001"/>
                </a:srgbClr>
              </a:gs>
              <a:gs pos="30000">
                <a:srgbClr val="C4D6EB">
                  <a:alpha val="79000"/>
                </a:srgbClr>
              </a:gs>
              <a:gs pos="60001">
                <a:srgbClr val="85C2FF">
                  <a:alpha val="73000"/>
                </a:srgbClr>
              </a:gs>
              <a:gs pos="100000">
                <a:srgbClr val="5E9EFF">
                  <a:alpha val="64999"/>
                </a:srgb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Width is of content only.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Neither the border nor the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padding are included in width.</a:t>
            </a: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>
            <a:extLst>
              <a:ext uri="{FF2B5EF4-FFF2-40B4-BE49-F238E27FC236}">
                <a16:creationId xmlns:a16="http://schemas.microsoft.com/office/drawing/2014/main" id="{9E92A171-4E2B-4A62-8810-B30E561D4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CSS For Dual Presentation</a:t>
            </a:r>
          </a:p>
        </p:txBody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82BD38E6-F830-4B64-A43B-FC6CB5EAAF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if users don't have CSS?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See </a:t>
            </a:r>
            <a:r>
              <a:rPr lang="en-US" altLang="en-US">
                <a:ea typeface="ＭＳ Ｐゴシック" panose="020B0600070205080204" pitchFamily="34" charset="-128"/>
                <a:hlinkClick r:id="rId3"/>
              </a:rPr>
              <a:t>button</a:t>
            </a:r>
            <a:r>
              <a:rPr lang="en-US" altLang="en-US">
                <a:ea typeface="ＭＳ Ｐゴシック" panose="020B0600070205080204" pitchFamily="34" charset="-128"/>
              </a:rPr>
              <a:t> example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can I make cool webpages?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One of many ways: see </a:t>
            </a:r>
            <a:r>
              <a:rPr lang="en-US" altLang="en-US">
                <a:ea typeface="ＭＳ Ｐゴシック" panose="020B0600070205080204" pitchFamily="34" charset="-128"/>
                <a:hlinkClick r:id="rId4"/>
              </a:rPr>
              <a:t>W3C Core Styles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DF824-280B-43CF-9014-86C7829A2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A06CC30-DBF9-45A8-8CB2-AF12D10DDEDE}" type="slidenum">
              <a:rPr lang="en-US" altLang="en-US" sz="1000">
                <a:latin typeface="Arial" panose="020B0604020202020204" pitchFamily="34" charset="0"/>
              </a:rPr>
              <a:pPr eaLnBrk="1" hangingPunct="1"/>
              <a:t>16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2">
            <a:extLst>
              <a:ext uri="{FF2B5EF4-FFF2-40B4-BE49-F238E27FC236}">
                <a16:creationId xmlns:a16="http://schemas.microsoft.com/office/drawing/2014/main" id="{1CBBC1CF-D7B3-444E-BB1C-3BC5B3599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Trick For Dual Presentation</a:t>
            </a:r>
          </a:p>
        </p:txBody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877E5430-84F2-45CC-A2F4-D6B13ED7ED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400">
                <a:latin typeface="Courier New" panose="02070309020205020404" pitchFamily="49" charset="0"/>
                <a:ea typeface="ＭＳ Ｐゴシック" panose="020B0600070205080204" pitchFamily="34" charset="-128"/>
              </a:rPr>
              <a:t>visibility</a:t>
            </a:r>
            <a:r>
              <a:rPr lang="en-US" altLang="en-US" sz="340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500">
                <a:latin typeface="Courier New" panose="02070309020205020404" pitchFamily="49" charset="0"/>
                <a:ea typeface="ＭＳ Ｐゴシック" panose="020B0600070205080204" pitchFamily="34" charset="-128"/>
              </a:rPr>
              <a:t>visible </a:t>
            </a:r>
            <a:r>
              <a:rPr lang="en-US" altLang="en-US" sz="3500">
                <a:ea typeface="ＭＳ Ｐゴシック" panose="020B0600070205080204" pitchFamily="34" charset="-128"/>
              </a:rPr>
              <a:t>or </a:t>
            </a:r>
            <a:r>
              <a:rPr lang="en-US" altLang="en-US" sz="3500">
                <a:latin typeface="Courier New" panose="02070309020205020404" pitchFamily="49" charset="0"/>
                <a:ea typeface="ＭＳ Ｐゴシック" panose="020B0600070205080204" pitchFamily="34" charset="-128"/>
              </a:rPr>
              <a:t>hidden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400">
                <a:latin typeface="Courier New" panose="02070309020205020404" pitchFamily="49" charset="0"/>
                <a:ea typeface="ＭＳ Ｐゴシック" panose="020B0600070205080204" pitchFamily="34" charset="-128"/>
              </a:rPr>
              <a:t>display</a:t>
            </a:r>
            <a:r>
              <a:rPr lang="en-US" altLang="en-US" sz="3400">
                <a:ea typeface="ＭＳ Ｐゴシック" panose="020B0600070205080204" pitchFamily="34" charset="-128"/>
              </a:rPr>
              <a:t>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500">
                <a:latin typeface="Courier New" panose="02070309020205020404" pitchFamily="49" charset="0"/>
                <a:ea typeface="ＭＳ Ｐゴシック" panose="020B0600070205080204" pitchFamily="34" charset="-128"/>
              </a:rPr>
              <a:t>none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50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3000">
              <a:ea typeface="ＭＳ Ｐゴシック" panose="020B0600070205080204" pitchFamily="34" charset="-128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1446A9D-217C-4D25-A6D5-B35AEA36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4BD09A9-D06F-4A5D-9FA8-B41EF42B198D}" type="slidenum">
              <a:rPr lang="en-US" altLang="en-US" sz="1000">
                <a:latin typeface="Arial" panose="020B0604020202020204" pitchFamily="34" charset="0"/>
              </a:rPr>
              <a:pPr eaLnBrk="1" hangingPunct="1"/>
              <a:t>17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101381" name="AutoShape 4">
            <a:extLst>
              <a:ext uri="{FF2B5EF4-FFF2-40B4-BE49-F238E27FC236}">
                <a16:creationId xmlns:a16="http://schemas.microsoft.com/office/drawing/2014/main" id="{D313843D-2927-483E-819F-3B5C7B8D800E}"/>
              </a:ext>
            </a:extLst>
          </p:cNvPr>
          <p:cNvSpPr>
            <a:spLocks/>
          </p:cNvSpPr>
          <p:nvPr/>
        </p:nvSpPr>
        <p:spPr bwMode="auto">
          <a:xfrm>
            <a:off x="5486400" y="2133600"/>
            <a:ext cx="3429000" cy="2590800"/>
          </a:xfrm>
          <a:prstGeom prst="borderCallout2">
            <a:avLst>
              <a:gd name="adj1" fmla="val 4412"/>
              <a:gd name="adj2" fmla="val -2222"/>
              <a:gd name="adj3" fmla="val 4412"/>
              <a:gd name="adj4" fmla="val -23889"/>
              <a:gd name="adj5" fmla="val 18750"/>
              <a:gd name="adj6" fmla="val -46528"/>
            </a:avLst>
          </a:prstGeom>
          <a:solidFill>
            <a:srgbClr val="DBDBEE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visible:hidden</a:t>
            </a:r>
          </a:p>
          <a:p>
            <a:pPr eaLnBrk="1" hangingPunct="1"/>
            <a:r>
              <a:rPr lang="en-US" altLang="en-US"/>
              <a:t>   </a:t>
            </a:r>
            <a:r>
              <a:rPr lang="en-US" altLang="en-US" sz="2000"/>
              <a:t>element can't be seen</a:t>
            </a:r>
          </a:p>
          <a:p>
            <a:pPr eaLnBrk="1" hangingPunct="1"/>
            <a:r>
              <a:rPr lang="en-US" altLang="en-US" sz="2000"/>
              <a:t>   but it still uses space</a:t>
            </a:r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display:none</a:t>
            </a:r>
          </a:p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  </a:t>
            </a:r>
            <a:r>
              <a:rPr lang="en-US" altLang="en-US" sz="2000"/>
              <a:t>element isn't shown</a:t>
            </a:r>
            <a:endParaRPr lang="en-US" altLang="en-US"/>
          </a:p>
        </p:txBody>
      </p:sp>
      <p:sp>
        <p:nvSpPr>
          <p:cNvPr id="101382" name="Line 5">
            <a:extLst>
              <a:ext uri="{FF2B5EF4-FFF2-40B4-BE49-F238E27FC236}">
                <a16:creationId xmlns:a16="http://schemas.microsoft.com/office/drawing/2014/main" id="{19CFB819-B5B3-400E-9495-85D926633D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962400"/>
            <a:ext cx="2286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B277-9C04-40B2-9BD0-FC87FF0E1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57782-272F-4028-A837-3DA36B4F9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Small Project #2 available</a:t>
            </a:r>
          </a:p>
          <a:p>
            <a:pPr lvl="1"/>
            <a:r>
              <a:rPr lang="en-US"/>
              <a:t>On the course web site</a:t>
            </a:r>
          </a:p>
          <a:p>
            <a:pPr lvl="1"/>
            <a:r>
              <a:rPr lang="en-US"/>
              <a:t>Due Monday, 9/18</a:t>
            </a:r>
          </a:p>
          <a:p>
            <a:endParaRPr lang="en-US"/>
          </a:p>
          <a:p>
            <a:r>
              <a:rPr lang="en-US"/>
              <a:t>Don't forget to send me quiz screenshots</a:t>
            </a:r>
          </a:p>
        </p:txBody>
      </p:sp>
    </p:spTree>
    <p:extLst>
      <p:ext uri="{BB962C8B-B14F-4D97-AF65-F5344CB8AC3E}">
        <p14:creationId xmlns:p14="http://schemas.microsoft.com/office/powerpoint/2010/main" val="177473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BAF78B-3160-441C-930A-9972ED8B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B18A-8382-41F1-9809-2BB8F73C3D11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61215A-1378-40D6-B5F0-C562F13D1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138237"/>
            <a:ext cx="73914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459DC2-45F2-43C4-ABD6-6B7942D1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B18A-8382-41F1-9809-2BB8F73C3D11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530E1D-6318-4321-93B7-5F9FF4807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462" y="1400175"/>
            <a:ext cx="783907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664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6A7607-BC15-49D8-8E2A-F652179B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B18A-8382-41F1-9809-2BB8F73C3D11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D93F913D-A741-4470-B9E1-DC9B47FED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148" y="0"/>
            <a:ext cx="54437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9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>
            <a:extLst>
              <a:ext uri="{FF2B5EF4-FFF2-40B4-BE49-F238E27FC236}">
                <a16:creationId xmlns:a16="http://schemas.microsoft.com/office/drawing/2014/main" id="{92300574-4A3A-450D-9571-3D02F78DD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To Include Rules</a:t>
            </a: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EAECC8E-9A34-4CE3-B8C4-F0F57B8517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8213537" cy="402336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Inline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&lt;p style=“text-align: center” &gt;…&lt;/p&gt;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Inside the </a:t>
            </a:r>
            <a:r>
              <a:rPr lang="en-US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head</a:t>
            </a:r>
            <a:r>
              <a:rPr lang="en-US" altLang="en-US" dirty="0">
                <a:ea typeface="ＭＳ Ｐゴシック" panose="020B0600070205080204" pitchFamily="34" charset="-128"/>
              </a:rPr>
              <a:t>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&lt;link </a:t>
            </a:r>
            <a:r>
              <a:rPr lang="en-US" altLang="en-US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rel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="stylesheet" type="text/</a:t>
            </a:r>
            <a:r>
              <a:rPr lang="en-US" altLang="en-US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css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 </a:t>
            </a:r>
            <a:r>
              <a:rPr lang="en-US" altLang="en-US" b="1" dirty="0" err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href</a:t>
            </a:r>
            <a:r>
              <a:rPr lang="en-US" altLang="en-US" b="1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="site.css</a:t>
            </a:r>
            <a:r>
              <a:rPr lang="en-US" altLang="en-US" b="1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" /&gt;</a:t>
            </a:r>
          </a:p>
          <a:p>
            <a:pPr lvl="2"/>
            <a:r>
              <a:rPr lang="en-US" altLang="en-US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preferred!!</a:t>
            </a:r>
            <a:endParaRPr lang="en-US" altLang="en-US" b="1" dirty="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&lt;style type="text/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css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"&gt;…&lt;/</a:t>
            </a:r>
            <a:r>
              <a:rPr lang="en-US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style&gt;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&lt;style type="text/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css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"&gt;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 "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@import 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url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(site.css);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 "/>
            </a:pP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/* other rules could go here */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&lt;/style&gt;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433E5-D7E5-4EBF-B755-B6D81AE9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548820E-6F6F-4472-91DF-FDECFFEB1ADC}" type="slidenum">
              <a:rPr lang="en-US" altLang="en-US" sz="1000">
                <a:latin typeface="Arial" panose="020B0604020202020204" pitchFamily="34" charset="0"/>
              </a:rPr>
              <a:pPr eaLnBrk="1" hangingPunct="1"/>
              <a:t>6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>
            <a:extLst>
              <a:ext uri="{FF2B5EF4-FFF2-40B4-BE49-F238E27FC236}">
                <a16:creationId xmlns:a16="http://schemas.microsoft.com/office/drawing/2014/main" id="{AE22E073-1102-4A4C-B580-F813A7A8A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Simple Example</a:t>
            </a: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A672B943-8034-4534-AD2A-30D31ACECF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Fonts and background colours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Inheritance and cascading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See </a:t>
            </a:r>
            <a:r>
              <a:rPr lang="en-US" altLang="en-US">
                <a:ea typeface="ＭＳ Ｐゴシック" panose="020B0600070205080204" pitchFamily="34" charset="-128"/>
                <a:hlinkClick r:id="rId3"/>
              </a:rPr>
              <a:t>simple</a:t>
            </a:r>
            <a:r>
              <a:rPr lang="en-US" altLang="en-US">
                <a:ea typeface="ＭＳ Ｐゴシック" panose="020B0600070205080204" pitchFamily="34" charset="-128"/>
              </a:rPr>
              <a:t> in CSS examples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F9F40-061F-4B0F-AAFC-F3CB088E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83D42BD-1F26-4914-BC61-99603032FDDF}" type="slidenum">
              <a:rPr lang="en-US" altLang="en-US" sz="1000"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>
            <a:extLst>
              <a:ext uri="{FF2B5EF4-FFF2-40B4-BE49-F238E27FC236}">
                <a16:creationId xmlns:a16="http://schemas.microsoft.com/office/drawing/2014/main" id="{702418BD-C077-4AF2-8072-EBC6A324C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Very Brief Overview of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Visual Formatting With CSS</a:t>
            </a: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C0E34DB7-E6B5-4207-AA6B-090D034B01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Visual Formatting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Fonts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Colors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Position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Box model and Borders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Dual presentation / Hiding CSS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6C592-C259-4E9D-ACA5-8990C7AC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213F63C-B92A-43E0-B4F1-C4B4EE8C22AE}" type="slidenum">
              <a:rPr lang="en-US" altLang="en-US" sz="1000">
                <a:latin typeface="Arial" panose="020B0604020202020204" pitchFamily="34" charset="0"/>
              </a:rPr>
              <a:pPr eaLnBrk="1" hangingPunct="1"/>
              <a:t>8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>
            <a:extLst>
              <a:ext uri="{FF2B5EF4-FFF2-40B4-BE49-F238E27FC236}">
                <a16:creationId xmlns:a16="http://schemas.microsoft.com/office/drawing/2014/main" id="{2968C4A8-DE00-49E8-8A9E-D139E7130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Visual Formatting: fonts</a:t>
            </a:r>
          </a:p>
        </p:txBody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D9189993-8E3D-4792-9840-A76D32D509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60" y="1737361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ea typeface="ＭＳ Ｐゴシック" panose="020B0600070205080204" pitchFamily="34" charset="-128"/>
              </a:rPr>
              <a:t>Some major 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font-family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body {font-family: Garamond, Times, serif}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>
                <a:latin typeface="Lucida Bright" panose="02040602050505020304" pitchFamily="18" charset="0"/>
                <a:ea typeface="ＭＳ Ｐゴシック" panose="020B0600070205080204" pitchFamily="34" charset="-128"/>
              </a:rPr>
              <a:t>Serif fonts</a:t>
            </a:r>
            <a:r>
              <a:rPr lang="en-US" altLang="en-US" sz="1900" dirty="0">
                <a:ea typeface="ＭＳ Ｐゴシック" panose="020B0600070205080204" pitchFamily="34" charset="-128"/>
              </a:rPr>
              <a:t> and </a:t>
            </a:r>
            <a:r>
              <a:rPr lang="en-US" altLang="en-US" sz="1900" dirty="0">
                <a:latin typeface="Century Gothic" panose="020B0502020202020204" pitchFamily="34" charset="0"/>
                <a:ea typeface="ＭＳ Ｐゴシック" panose="020B0600070205080204" pitchFamily="34" charset="-128"/>
              </a:rPr>
              <a:t>sans-serif</a:t>
            </a:r>
            <a:r>
              <a:rPr lang="en-US" altLang="en-US" sz="1900" dirty="0">
                <a:ea typeface="ＭＳ Ｐゴシック" panose="020B0600070205080204" pitchFamily="34" charset="-128"/>
              </a:rPr>
              <a:t> fonts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font-size</a:t>
            </a:r>
            <a:r>
              <a:rPr lang="en-US" altLang="en-US" sz="2000" dirty="0">
                <a:ea typeface="ＭＳ Ｐゴシック" panose="020B0600070205080204" pitchFamily="34" charset="-128"/>
              </a:rPr>
              <a:t>: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 dirty="0">
                <a:ea typeface="ＭＳ Ｐゴシック" panose="020B0600070205080204" pitchFamily="34" charset="-128"/>
              </a:rPr>
              <a:t>Length (</a:t>
            </a:r>
            <a:r>
              <a:rPr lang="en-US" altLang="en-US" sz="1900" b="1" dirty="0" err="1">
                <a:ea typeface="ＭＳ Ｐゴシック" panose="020B0600070205080204" pitchFamily="34" charset="-128"/>
                <a:hlinkClick r:id="rId3"/>
              </a:rPr>
              <a:t>em,ex</a:t>
            </a:r>
            <a:r>
              <a:rPr lang="en-US" altLang="en-US" sz="1900" dirty="0">
                <a:ea typeface="ＭＳ Ｐゴシック" panose="020B0600070205080204" pitchFamily="34" charset="-128"/>
              </a:rPr>
              <a:t>), percentage, relative size, absolute size</a:t>
            </a:r>
          </a:p>
          <a:p>
            <a:pPr lvl="1"/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font-style</a:t>
            </a:r>
            <a:r>
              <a:rPr lang="en-US" altLang="en-US" sz="2000" dirty="0">
                <a:ea typeface="ＭＳ Ｐゴシック" panose="020B0600070205080204" pitchFamily="34" charset="-128"/>
              </a:rPr>
              <a:t> :</a:t>
            </a:r>
            <a:endParaRPr lang="en-US" altLang="en-US" sz="2000" dirty="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 dirty="0">
                <a:ea typeface="ＭＳ Ｐゴシック" panose="020B0600070205080204" pitchFamily="34" charset="-128"/>
              </a:rPr>
              <a:t>Normal, italic, oblique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font-weight</a:t>
            </a:r>
            <a:r>
              <a:rPr lang="en-US" altLang="en-US" sz="2000" dirty="0">
                <a:ea typeface="ＭＳ Ｐゴシック" panose="020B0600070205080204" pitchFamily="34" charset="-128"/>
              </a:rPr>
              <a:t>: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 dirty="0">
                <a:ea typeface="ＭＳ Ｐゴシック" panose="020B0600070205080204" pitchFamily="34" charset="-128"/>
              </a:rPr>
              <a:t>Lighter, normal, bold, bolder, 100, 200, …, 800, 900</a:t>
            </a:r>
          </a:p>
          <a:p>
            <a:pPr marL="384048" lvl="2" indent="0" eaLnBrk="1" hangingPunct="1">
              <a:lnSpc>
                <a:spcPct val="90000"/>
              </a:lnSpc>
              <a:buNone/>
            </a:pPr>
            <a:endParaRPr lang="en-US" altLang="en-US" sz="1900" dirty="0">
              <a:ea typeface="ＭＳ Ｐゴシック" panose="020B0600070205080204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7E040-66CC-4517-BD5E-007C370E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177C993-8A52-4950-9E1E-897A2022287C}" type="slidenum">
              <a:rPr lang="en-US" altLang="en-US" sz="1000"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3632</TotalTime>
  <Words>628</Words>
  <Application>Microsoft Office PowerPoint</Application>
  <PresentationFormat>On-screen Show (4:3)</PresentationFormat>
  <Paragraphs>174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Courier New</vt:lpstr>
      <vt:lpstr>Lucida Bright</vt:lpstr>
      <vt:lpstr>Tahoma</vt:lpstr>
      <vt:lpstr>Times New Roman</vt:lpstr>
      <vt:lpstr>Wingdings</vt:lpstr>
      <vt:lpstr>Retrospect</vt:lpstr>
      <vt:lpstr>More CSS</vt:lpstr>
      <vt:lpstr>ALERTS</vt:lpstr>
      <vt:lpstr>PowerPoint Presentation</vt:lpstr>
      <vt:lpstr>PowerPoint Presentation</vt:lpstr>
      <vt:lpstr>PowerPoint Presentation</vt:lpstr>
      <vt:lpstr>How To Include Rules</vt:lpstr>
      <vt:lpstr>Simple Example</vt:lpstr>
      <vt:lpstr>A Very Brief Overview of Visual Formatting With CSS</vt:lpstr>
      <vt:lpstr>Visual Formatting: fonts</vt:lpstr>
      <vt:lpstr>Visual Formatting: Colors</vt:lpstr>
      <vt:lpstr>Visual Formatting: Colors (cont.)</vt:lpstr>
      <vt:lpstr>Visual Formatting: Images</vt:lpstr>
      <vt:lpstr>Visual Formatting: Box Model</vt:lpstr>
      <vt:lpstr>Borders? Do we have borders!</vt:lpstr>
      <vt:lpstr>Box Model (Cont.)</vt:lpstr>
      <vt:lpstr>CSS For Dual Presentation</vt:lpstr>
      <vt:lpstr>A Trick For Dual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Stucki</dc:creator>
  <cp:lastModifiedBy>David Stucki</cp:lastModifiedBy>
  <cp:revision>188</cp:revision>
  <cp:lastPrinted>2007-11-20T22:47:44Z</cp:lastPrinted>
  <dcterms:created xsi:type="dcterms:W3CDTF">2008-09-23T01:18:43Z</dcterms:created>
  <dcterms:modified xsi:type="dcterms:W3CDTF">2023-09-06T02:16:13Z</dcterms:modified>
</cp:coreProperties>
</file>